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47" r:id="rId2"/>
    <p:sldId id="897" r:id="rId3"/>
    <p:sldId id="1091" r:id="rId4"/>
    <p:sldId id="1092" r:id="rId5"/>
    <p:sldId id="1093" r:id="rId6"/>
    <p:sldId id="898" r:id="rId7"/>
    <p:sldId id="109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EBF0FF"/>
    <a:srgbClr val="FF3F3F"/>
    <a:srgbClr val="0070C0"/>
    <a:srgbClr val="99CCFF"/>
    <a:srgbClr val="CCECFF"/>
    <a:srgbClr val="D9D9D9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25" autoAdjust="0"/>
    <p:restoredTop sz="98884" autoAdjust="0"/>
  </p:normalViewPr>
  <p:slideViewPr>
    <p:cSldViewPr>
      <p:cViewPr>
        <p:scale>
          <a:sx n="100" d="100"/>
          <a:sy n="100" d="100"/>
        </p:scale>
        <p:origin x="-1452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03DA3-80D7-4925-BC8A-EBC81314A4D3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37CB9-D120-4FA4-B468-D1BBCF64C19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E508EB-6C77-4565-BBF7-2CF0E0662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7F761CA-72CE-45A0-BD03-680E11BC80CF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548A1EA-F7F8-4CB8-BB54-6A908BB6CA3D}" type="slidenum">
              <a:rPr lang="ru-RU" sz="1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algn="r"/>
              <a:t>1</a:t>
            </a:fld>
            <a:endParaRPr lang="ru-RU" sz="12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A28AA-30AA-479A-85D8-4622C9934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DA0C6-C3A7-4DEC-805B-1A7F897D41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C292-D600-4A3D-B98E-E33808EA52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6BF26-853B-4692-A98D-FA42AD14B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840A6-9242-473E-9E2A-E73A47E13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9495D-0C1D-4690-B495-BE4C7E697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24479-6A74-4425-BB77-87284A27B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330AB-0AB8-4D88-83FB-C6D471D7DB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83EE-E28C-48E2-A056-EF143AB1B4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ADB3A-60FF-481C-86AD-44EB0D64E8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5BCC6-6BD9-4223-8B40-146EC451F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CA8BC3-880A-4883-8EA7-261289D9F6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6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ОБЩИЙ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388" y="114300"/>
            <a:ext cx="8856662" cy="6627813"/>
          </a:xfrm>
          <a:prstGeom prst="roundRect">
            <a:avLst/>
          </a:prstGeom>
          <a:noFill/>
          <a:ln w="127000" cap="rnd" cmpd="tri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379579" y="3047663"/>
            <a:ext cx="742950" cy="1619250"/>
          </a:xfrm>
          <a:prstGeom prst="rect">
            <a:avLst/>
          </a:prstGeom>
          <a:effectLst>
            <a:reflection stA="58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492612" y="3592230"/>
            <a:ext cx="2880200" cy="2217592"/>
          </a:xfrm>
          <a:prstGeom prst="rect">
            <a:avLst/>
          </a:prstGeom>
          <a:effectLst>
            <a:reflection stA="79000" endPos="65000" dir="5400000" sy="-100000" algn="bl" rotWithShape="0"/>
          </a:effectLst>
        </p:spPr>
      </p:pic>
      <p:sp>
        <p:nvSpPr>
          <p:cNvPr id="3077" name="Прямоугольник 5"/>
          <p:cNvSpPr>
            <a:spLocks noChangeArrowheads="1"/>
          </p:cNvSpPr>
          <p:nvPr/>
        </p:nvSpPr>
        <p:spPr bwMode="auto">
          <a:xfrm>
            <a:off x="971550" y="765175"/>
            <a:ext cx="7510463" cy="1190625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«Информационно-статистический обзор обращений граждан</a:t>
            </a:r>
          </a:p>
          <a:p>
            <a:pPr algn="ctr"/>
            <a:r>
              <a:rPr lang="ru-RU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и организаций, рассмотренных в 3 квартале 2025 года</a:t>
            </a:r>
          </a:p>
          <a:p>
            <a:pPr algn="ctr"/>
            <a:r>
              <a:rPr lang="ru-RU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в приемной Президента Российской Федерации                                в Ивановской области»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ГрафикРегион5Лист1Ре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5275" y="403225"/>
            <a:ext cx="8707438" cy="576263"/>
          </a:xfrm>
        </p:spPr>
        <p:txBody>
          <a:bodyPr anchor="t"/>
          <a:lstStyle/>
          <a:p>
            <a:pPr eaLnBrk="1" hangingPunct="1">
              <a:buClr>
                <a:srgbClr val="2797BD"/>
              </a:buClr>
            </a:pPr>
            <a:r>
              <a:rPr lang="ru-RU" sz="1400" b="1" smtClean="0">
                <a:solidFill>
                  <a:schemeClr val="bg1"/>
                </a:solidFill>
              </a:rPr>
              <a:t>Количество обращений граждан, поступивших в региональную приёмную Президента Российской Федерации в Ивановской области в 3 квартале 2025 года</a:t>
            </a:r>
          </a:p>
        </p:txBody>
      </p:sp>
      <p:sp>
        <p:nvSpPr>
          <p:cNvPr id="52228" name="Объект 1"/>
          <p:cNvSpPr>
            <a:spLocks noGrp="1"/>
          </p:cNvSpPr>
          <p:nvPr>
            <p:ph sz="half" idx="4294967295"/>
          </p:nvPr>
        </p:nvSpPr>
        <p:spPr>
          <a:xfrm>
            <a:off x="0" y="5373688"/>
            <a:ext cx="730250" cy="752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3600" smtClean="0"/>
              <a:t> </a:t>
            </a:r>
          </a:p>
        </p:txBody>
      </p:sp>
      <p:graphicFrame>
        <p:nvGraphicFramePr>
          <p:cNvPr id="52231" name="Объект 8" descr="Динамика"/>
          <p:cNvGraphicFramePr>
            <a:graphicFrameLocks noGrp="1"/>
          </p:cNvGraphicFramePr>
          <p:nvPr/>
        </p:nvGraphicFramePr>
        <p:xfrm>
          <a:off x="1258888" y="1341438"/>
          <a:ext cx="6408737" cy="4319587"/>
        </p:xfrm>
        <a:graphic>
          <a:graphicData uri="http://schemas.openxmlformats.org/presentationml/2006/ole">
            <p:oleObj spid="_x0000_s52231" r:id="rId3" imgW="4139543" imgH="2621507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5275" y="403225"/>
            <a:ext cx="8707438" cy="576263"/>
          </a:xfrm>
        </p:spPr>
        <p:txBody>
          <a:bodyPr anchor="t"/>
          <a:lstStyle/>
          <a:p>
            <a:pPr eaLnBrk="1" hangingPunct="1">
              <a:buClr>
                <a:srgbClr val="2797BD"/>
              </a:buClr>
            </a:pPr>
            <a:r>
              <a:rPr lang="ru-RU" sz="1400" b="1" smtClean="0">
                <a:solidFill>
                  <a:schemeClr val="bg1"/>
                </a:solidFill>
              </a:rPr>
              <a:t>Количество обращений граждан, поступивших в региональную приёмную Президента Российской Федерации в Ивановской области в 3 квартале 2025 года</a:t>
            </a:r>
          </a:p>
        </p:txBody>
      </p:sp>
      <p:sp>
        <p:nvSpPr>
          <p:cNvPr id="81925" name="Объект 1"/>
          <p:cNvSpPr>
            <a:spLocks noGrp="1"/>
          </p:cNvSpPr>
          <p:nvPr>
            <p:ph sz="half" idx="4294967295"/>
          </p:nvPr>
        </p:nvSpPr>
        <p:spPr>
          <a:xfrm>
            <a:off x="0" y="5373688"/>
            <a:ext cx="730250" cy="752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3600" smtClean="0"/>
              <a:t> </a:t>
            </a:r>
          </a:p>
        </p:txBody>
      </p:sp>
      <p:graphicFrame>
        <p:nvGraphicFramePr>
          <p:cNvPr id="81931" name="Объект 1" descr="ГрафикПаук"/>
          <p:cNvGraphicFramePr>
            <a:graphicFrameLocks noGrp="1" noChangeAspect="1"/>
          </p:cNvGraphicFramePr>
          <p:nvPr/>
        </p:nvGraphicFramePr>
        <p:xfrm>
          <a:off x="971550" y="1412875"/>
          <a:ext cx="7337425" cy="4672013"/>
        </p:xfrm>
        <a:graphic>
          <a:graphicData uri="http://schemas.openxmlformats.org/presentationml/2006/ole">
            <p:oleObj spid="_x0000_s81931" r:id="rId3" imgW="4310246" imgH="2743438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7" name="Объект 3" descr="ГрафикПаук1"/>
          <p:cNvGraphicFramePr>
            <a:graphicFrameLocks noGrp="1"/>
          </p:cNvGraphicFramePr>
          <p:nvPr/>
        </p:nvGraphicFramePr>
        <p:xfrm>
          <a:off x="1116013" y="2060575"/>
          <a:ext cx="6624637" cy="4392613"/>
        </p:xfrm>
        <a:graphic>
          <a:graphicData uri="http://schemas.openxmlformats.org/presentationml/2006/ole">
            <p:oleObj spid="_x0000_s82947" r:id="rId3" imgW="4621169" imgH="2865368" progId="Excel.Chart.8">
              <p:embed/>
            </p:oleObj>
          </a:graphicData>
        </a:graphic>
      </p:graphicFrame>
      <p:sp>
        <p:nvSpPr>
          <p:cNvPr id="829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5275" y="403225"/>
            <a:ext cx="8707438" cy="576263"/>
          </a:xfrm>
        </p:spPr>
        <p:txBody>
          <a:bodyPr anchor="t"/>
          <a:lstStyle/>
          <a:p>
            <a:pPr eaLnBrk="1" hangingPunct="1">
              <a:buClr>
                <a:srgbClr val="2797BD"/>
              </a:buClr>
            </a:pPr>
            <a:r>
              <a:rPr lang="ru-RU" sz="1400" b="1" smtClean="0">
                <a:solidFill>
                  <a:schemeClr val="bg1"/>
                </a:solidFill>
              </a:rPr>
              <a:t>Количество обращений граждан, поступивших в региональную приёмную Президента Российской Федерации в Ивановской области в 3 квартале 2025 года</a:t>
            </a:r>
          </a:p>
        </p:txBody>
      </p:sp>
      <p:sp>
        <p:nvSpPr>
          <p:cNvPr id="82949" name="Объект 1"/>
          <p:cNvSpPr>
            <a:spLocks noGrp="1"/>
          </p:cNvSpPr>
          <p:nvPr>
            <p:ph sz="half" idx="4294967295"/>
          </p:nvPr>
        </p:nvSpPr>
        <p:spPr>
          <a:xfrm>
            <a:off x="0" y="5373688"/>
            <a:ext cx="730250" cy="752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3600" smtClean="0"/>
              <a:t> </a:t>
            </a: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436563" y="1052513"/>
            <a:ext cx="8707437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2797BD"/>
              </a:buClr>
              <a:defRPr/>
            </a:pPr>
            <a:r>
              <a:rPr lang="ru-RU" sz="1200" smtClean="0">
                <a:solidFill>
                  <a:schemeClr val="bg1"/>
                </a:solidFill>
                <a:latin typeface="+mn-lt"/>
              </a:rPr>
              <a:t>Количество вопросов по тематическим разделам, тематикам и группам тем</a:t>
            </a:r>
            <a:endParaRPr lang="ru-RU" sz="1200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2953" name="Прямоугольник 12" descr="Заголовок1"/>
          <p:cNvSpPr>
            <a:spLocks noChangeArrowheads="1"/>
          </p:cNvSpPr>
          <p:nvPr/>
        </p:nvSpPr>
        <p:spPr bwMode="auto">
          <a:xfrm>
            <a:off x="3132138" y="1484313"/>
            <a:ext cx="2771775" cy="261937"/>
          </a:xfrm>
          <a:prstGeom prst="rect">
            <a:avLst/>
          </a:prstGeom>
          <a:gradFill rotWithShape="0">
            <a:gsLst>
              <a:gs pos="0">
                <a:srgbClr val="E5F2FF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ea typeface="Arial Unicode MS" pitchFamily="34" charset="-128"/>
                <a:cs typeface="Arial Unicode MS" pitchFamily="34" charset="-128"/>
              </a:rPr>
              <a:t>Экономика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0" name="Объект 7" descr="ГрафикПаук2"/>
          <p:cNvGraphicFramePr>
            <a:graphicFrameLocks noGrp="1"/>
          </p:cNvGraphicFramePr>
          <p:nvPr/>
        </p:nvGraphicFramePr>
        <p:xfrm>
          <a:off x="1116013" y="2060575"/>
          <a:ext cx="6840537" cy="4537075"/>
        </p:xfrm>
        <a:graphic>
          <a:graphicData uri="http://schemas.openxmlformats.org/presentationml/2006/ole">
            <p:oleObj spid="_x0000_s83970" r:id="rId3" imgW="4627265" imgH="2871465" progId="Excel.Chart.8">
              <p:embed/>
            </p:oleObj>
          </a:graphicData>
        </a:graphic>
      </p:graphicFrame>
      <p:sp>
        <p:nvSpPr>
          <p:cNvPr id="8397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5275" y="403225"/>
            <a:ext cx="8707438" cy="576263"/>
          </a:xfrm>
        </p:spPr>
        <p:txBody>
          <a:bodyPr anchor="t"/>
          <a:lstStyle/>
          <a:p>
            <a:pPr eaLnBrk="1" hangingPunct="1">
              <a:buClr>
                <a:srgbClr val="2797BD"/>
              </a:buClr>
            </a:pPr>
            <a:r>
              <a:rPr lang="ru-RU" sz="1400" b="1" smtClean="0">
                <a:solidFill>
                  <a:schemeClr val="bg1"/>
                </a:solidFill>
              </a:rPr>
              <a:t>Количество обращений граждан, поступивших в региональную приёмную Президента Российской Федерации в Ивановской области в 3 квартале 2025 года</a:t>
            </a:r>
          </a:p>
        </p:txBody>
      </p:sp>
      <p:sp>
        <p:nvSpPr>
          <p:cNvPr id="83973" name="Объект 1"/>
          <p:cNvSpPr>
            <a:spLocks noGrp="1"/>
          </p:cNvSpPr>
          <p:nvPr>
            <p:ph sz="half" idx="4294967295"/>
          </p:nvPr>
        </p:nvSpPr>
        <p:spPr>
          <a:xfrm>
            <a:off x="0" y="5373688"/>
            <a:ext cx="730250" cy="752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3600" smtClean="0"/>
              <a:t> </a:t>
            </a: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436563" y="1052513"/>
            <a:ext cx="8707437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2797BD"/>
              </a:buClr>
              <a:defRPr/>
            </a:pPr>
            <a:r>
              <a:rPr lang="ru-RU" sz="1200" smtClean="0">
                <a:solidFill>
                  <a:schemeClr val="bg1"/>
                </a:solidFill>
                <a:latin typeface="+mn-lt"/>
              </a:rPr>
              <a:t>Количество вопросов по тематическим разделам, тематикам и группам тем</a:t>
            </a:r>
            <a:endParaRPr lang="ru-RU" sz="1200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3978" name="Прямоугольник 13" descr="Заголовок2"/>
          <p:cNvSpPr>
            <a:spLocks noChangeArrowheads="1"/>
          </p:cNvSpPr>
          <p:nvPr/>
        </p:nvSpPr>
        <p:spPr bwMode="auto">
          <a:xfrm>
            <a:off x="3203575" y="1412875"/>
            <a:ext cx="2771775" cy="260350"/>
          </a:xfrm>
          <a:prstGeom prst="rect">
            <a:avLst/>
          </a:prstGeom>
          <a:gradFill rotWithShape="0">
            <a:gsLst>
              <a:gs pos="0">
                <a:srgbClr val="E5F2FF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ea typeface="Arial Unicode MS" pitchFamily="34" charset="-128"/>
                <a:cs typeface="Arial Unicode MS" pitchFamily="34" charset="-128"/>
              </a:rPr>
              <a:t>Оборона, безопасность, законность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ГрафикРегион5Лист2Ре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Объект 1"/>
          <p:cNvSpPr>
            <a:spLocks noGrp="1"/>
          </p:cNvSpPr>
          <p:nvPr>
            <p:ph sz="half" idx="4294967295"/>
          </p:nvPr>
        </p:nvSpPr>
        <p:spPr>
          <a:xfrm>
            <a:off x="0" y="5373688"/>
            <a:ext cx="730250" cy="752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3600" smtClean="0"/>
              <a:t> 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41300" y="331788"/>
            <a:ext cx="864235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marL="7762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6pPr>
            <a:lvl7pPr marL="12334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7pPr>
            <a:lvl8pPr marL="16906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8pPr>
            <a:lvl9pPr marL="21478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400" smtClean="0">
                <a:solidFill>
                  <a:schemeClr val="bg1"/>
                </a:solidFill>
              </a:rPr>
              <a:t>Результаты рассмотрения обращений граждан, поступивших в региональную приёмную Президента Российской Федерации в Ивановской области в 3 квартале 2025 года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53253" name="Объект 5" descr="Динамика"/>
          <p:cNvGraphicFramePr>
            <a:graphicFrameLocks noGrp="1"/>
          </p:cNvGraphicFramePr>
          <p:nvPr/>
        </p:nvGraphicFramePr>
        <p:xfrm>
          <a:off x="900113" y="1484313"/>
          <a:ext cx="7272337" cy="4968875"/>
        </p:xfrm>
        <a:graphic>
          <a:graphicData uri="http://schemas.openxmlformats.org/presentationml/2006/ole">
            <p:oleObj spid="_x0000_s53253" r:id="rId3" imgW="5413717" imgH="3304318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ъект 1"/>
          <p:cNvSpPr>
            <a:spLocks noGrp="1"/>
          </p:cNvSpPr>
          <p:nvPr>
            <p:ph sz="half" idx="4294967295"/>
          </p:nvPr>
        </p:nvSpPr>
        <p:spPr>
          <a:xfrm>
            <a:off x="0" y="5373688"/>
            <a:ext cx="730250" cy="752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3600" smtClean="0"/>
              <a:t> 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41300" y="331788"/>
            <a:ext cx="864235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marL="7762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6pPr>
            <a:lvl7pPr marL="12334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7pPr>
            <a:lvl8pPr marL="16906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8pPr>
            <a:lvl9pPr marL="21478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400" smtClean="0">
                <a:solidFill>
                  <a:schemeClr val="bg1"/>
                </a:solidFill>
              </a:rPr>
              <a:t>Результаты рассмотрения обращений граждан, поступивших в региональную приёмную Президента Российской Федерации в Ивановской области в 3 квартале 2025 года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86021" name="Объект 1" descr="ГрафикШайба"/>
          <p:cNvGraphicFramePr>
            <a:graphicFrameLocks noGrp="1" noChangeAspect="1"/>
          </p:cNvGraphicFramePr>
          <p:nvPr/>
        </p:nvGraphicFramePr>
        <p:xfrm>
          <a:off x="1547813" y="1557338"/>
          <a:ext cx="6337300" cy="4456112"/>
        </p:xfrm>
        <a:graphic>
          <a:graphicData uri="http://schemas.openxmlformats.org/presentationml/2006/ole">
            <p:oleObj spid="_x0000_s86021" name="Диаграмма" r:id="rId3" imgW="4340728" imgH="305436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6874</TotalTime>
  <Words>175</Words>
  <Application>Microsoft Office PowerPoint</Application>
  <PresentationFormat>Экран (4:3)</PresentationFormat>
  <Paragraphs>21</Paragraphs>
  <Slides>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Оформление по умолчанию</vt:lpstr>
      <vt:lpstr>Диаграмма Microsoft Office Excel</vt:lpstr>
      <vt:lpstr>Диаграмма</vt:lpstr>
      <vt:lpstr>Слайд 1</vt:lpstr>
      <vt:lpstr>Количество обращений граждан, поступивших в региональную приёмную Президента Российской Федерации в Ивановской области в 3 квартале 2025 года</vt:lpstr>
      <vt:lpstr>Количество обращений граждан, поступивших в региональную приёмную Президента Российской Федерации в Ивановской области в 3 квартале 2025 года</vt:lpstr>
      <vt:lpstr>Количество обращений граждан, поступивших в региональную приёмную Президента Российской Федерации в Ивановской области в 3 квартале 2025 года</vt:lpstr>
      <vt:lpstr>Количество обращений граждан, поступивших в региональную приёмную Президента Российской Федерации в Ивановской области в 3 квартале 2025 года</vt:lpstr>
      <vt:lpstr>Слайд 6</vt:lpstr>
      <vt:lpstr>Слайд 7</vt:lpstr>
    </vt:vector>
  </TitlesOfParts>
  <Company>Энергия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Обращения Граждан</dc:title>
  <dc:creator>Лазарев Владимир</dc:creator>
  <cp:lastModifiedBy>Пронюшкина</cp:lastModifiedBy>
  <cp:revision>751</cp:revision>
  <dcterms:created xsi:type="dcterms:W3CDTF">2013-12-25T07:15:11Z</dcterms:created>
  <dcterms:modified xsi:type="dcterms:W3CDTF">2025-11-05T08:27:14Z</dcterms:modified>
</cp:coreProperties>
</file>