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4" r:id="rId2"/>
    <p:sldId id="897" r:id="rId3"/>
    <p:sldId id="900" r:id="rId4"/>
    <p:sldId id="901" r:id="rId5"/>
    <p:sldId id="902" r:id="rId6"/>
    <p:sldId id="899" r:id="rId7"/>
    <p:sldId id="898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0FF"/>
    <a:srgbClr val="00B050"/>
    <a:srgbClr val="FF3F3F"/>
    <a:srgbClr val="0070C0"/>
    <a:srgbClr val="99CCFF"/>
    <a:srgbClr val="CCECFF"/>
    <a:srgbClr val="D9D9D9"/>
    <a:srgbClr val="FF9900"/>
    <a:srgbClr val="AB91DF"/>
    <a:srgbClr val="92D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3" autoAdjust="0"/>
    <p:restoredTop sz="98884" autoAdjust="0"/>
  </p:normalViewPr>
  <p:slideViewPr>
    <p:cSldViewPr>
      <p:cViewPr>
        <p:scale>
          <a:sx n="100" d="100"/>
          <a:sy n="100" d="100"/>
        </p:scale>
        <p:origin x="-14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10"/>
      <c:depthPercent val="100"/>
      <c:rAngAx val="1"/>
    </c:view3D>
    <c:floor>
      <c:spPr>
        <a:noFill/>
        <a:ln>
          <a:noFill/>
        </a:ln>
      </c:spPr>
    </c:floor>
    <c:sideWall>
      <c:spPr>
        <a:noFill/>
        <a:ln>
          <a:noFill/>
        </a:ln>
      </c:spPr>
    </c:sideWall>
    <c:backWall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0.10507339380486196"/>
          <c:y val="0.12418160786204493"/>
          <c:w val="0.9039355655132354"/>
          <c:h val="0.71112608800892008"/>
        </c:manualLayout>
      </c:layout>
      <c:bar3DChart>
        <c:barDir val="col"/>
        <c:grouping val="stacked"/>
        <c:ser>
          <c:idx val="0"/>
          <c:order val="0"/>
          <c:spPr>
            <a:gradFill>
              <a:gsLst>
                <a:gs pos="0">
                  <a:srgbClr val="FFEBAB"/>
                </a:gs>
                <a:gs pos="100000">
                  <a:srgbClr val="FFC000"/>
                </a:gs>
              </a:gsLst>
              <a:lin ang="5400000" scaled="1"/>
            </a:gradFill>
            <a:ln w="14610">
              <a:solidFill>
                <a:schemeClr val="bg2"/>
              </a:solidFill>
            </a:ln>
          </c:spPr>
          <c:dPt>
            <c:idx val="0"/>
            <c:spPr>
              <a:gradFill>
                <a:gsLst>
                  <a:gs pos="0">
                    <a:srgbClr val="C6ECD9"/>
                  </a:gs>
                  <a:gs pos="100000">
                    <a:srgbClr val="339966"/>
                  </a:gs>
                </a:gsLst>
                <a:lin ang="5400000" scaled="1"/>
              </a:gradFill>
              <a:ln w="14610">
                <a:solidFill>
                  <a:schemeClr val="bg2"/>
                </a:solidFill>
              </a:ln>
            </c:spPr>
          </c:dPt>
          <c:dPt>
            <c:idx val="2"/>
            <c:spPr>
              <a:gradFill>
                <a:gsLst>
                  <a:gs pos="0">
                    <a:srgbClr val="FFD5D5"/>
                  </a:gs>
                  <a:gs pos="100000">
                    <a:srgbClr val="FF8989"/>
                  </a:gs>
                </a:gsLst>
                <a:lin ang="5400000" scaled="1"/>
              </a:gradFill>
              <a:ln w="14610">
                <a:solidFill>
                  <a:schemeClr val="bg2"/>
                </a:solidFill>
              </a:ln>
            </c:spPr>
          </c:dPt>
          <c:dLbls>
            <c:dLbl>
              <c:idx val="0"/>
              <c:layout>
                <c:manualLayout>
                  <c:x val="-2.4798831875823359E-7"/>
                  <c:y val="-3.9900869600347444E-2"/>
                </c:manualLayout>
              </c:layout>
              <c:showVal val="1"/>
            </c:dLbl>
            <c:dLbl>
              <c:idx val="1"/>
              <c:layout>
                <c:manualLayout>
                  <c:x val="-1.0002856825432163E-2"/>
                  <c:y val="-3.9900659186016388E-2"/>
                </c:manualLayout>
              </c:layout>
              <c:showVal val="1"/>
            </c:dLbl>
            <c:dLbl>
              <c:idx val="2"/>
              <c:layout>
                <c:manualLayout>
                  <c:x val="-2.9163021289005566E-7"/>
                  <c:y val="-3.9900659186016325E-2"/>
                </c:manualLayout>
              </c:layout>
              <c:showVal val="1"/>
            </c:dLbl>
            <c:dLbl>
              <c:idx val="3"/>
              <c:layout>
                <c:manualLayout>
                  <c:x val="-3.7037037037037064E-3"/>
                  <c:y val="-9.9430363188322129E-2"/>
                </c:manualLayout>
              </c:layout>
              <c:showVal val="1"/>
            </c:dLbl>
            <c:txPr>
              <a:bodyPr anchor="ctr" anchorCtr="0"/>
              <a:lstStyle/>
              <a:p>
                <a:pPr>
                  <a:defRPr sz="1000" b="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Лист1!$A$1:$A$3</c:f>
              <c:strCache>
                <c:ptCount val="3"/>
                <c:pt idx="0">
                  <c:v>2022_x000d_</c:v>
                </c:pt>
                <c:pt idx="1">
                  <c:v>2023_x000d_</c:v>
                </c:pt>
                <c:pt idx="2">
                  <c:v>2024_x000d_</c:v>
                </c:pt>
              </c:strCache>
            </c:strRef>
          </c:cat>
          <c:val>
            <c:numRef>
              <c:f>Лист1!$B$1:$B$3</c:f>
              <c:numCache>
                <c:formatCode>General</c:formatCode>
                <c:ptCount val="3"/>
                <c:pt idx="0">
                  <c:v>351</c:v>
                </c:pt>
                <c:pt idx="1">
                  <c:v>414</c:v>
                </c:pt>
                <c:pt idx="2">
                  <c:v>493</c:v>
                </c:pt>
              </c:numCache>
            </c:numRef>
          </c:val>
        </c:ser>
        <c:dLbls/>
        <c:gapWidth val="60"/>
        <c:shape val="box"/>
        <c:axId val="65030400"/>
        <c:axId val="65040384"/>
        <c:axId val="0"/>
      </c:bar3DChart>
      <c:catAx>
        <c:axId val="65030400"/>
        <c:scaling>
          <c:orientation val="minMax"/>
        </c:scaling>
        <c:delete val="1"/>
        <c:axPos val="b"/>
        <c:numFmt formatCode="General" sourceLinked="1"/>
        <c:tickLblPos val="none"/>
        <c:crossAx val="65040384"/>
        <c:crosses val="autoZero"/>
        <c:auto val="1"/>
        <c:lblAlgn val="ctr"/>
        <c:lblOffset val="100"/>
      </c:catAx>
      <c:valAx>
        <c:axId val="6504038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030400"/>
        <c:crosses val="autoZero"/>
        <c:crossBetween val="between"/>
      </c:valAx>
      <c:spPr>
        <a:noFill/>
        <a:ln w="23411">
          <a:noFill/>
        </a:ln>
      </c:spPr>
    </c:plotArea>
    <c:legend>
      <c:legendPos val="b"/>
      <c:layout>
        <c:manualLayout>
          <c:xMode val="edge"/>
          <c:yMode val="edge"/>
          <c:x val="0.12089628930118883"/>
          <c:y val="0.84160897327197604"/>
          <c:w val="0.81699718549790756"/>
          <c:h val="0.13054324373315246"/>
        </c:manualLayout>
      </c:layout>
      <c:txPr>
        <a:bodyPr/>
        <a:lstStyle/>
        <a:p>
          <a:pPr>
            <a:defRPr b="1" i="0" baseline="0">
              <a:solidFill>
                <a:schemeClr val="bg1"/>
              </a:solidFill>
              <a:latin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28391770379873327"/>
          <c:y val="0.18830241084323979"/>
          <c:w val="0.40675371595415288"/>
          <c:h val="0.64779571224104426"/>
        </c:manualLayout>
      </c:layout>
      <c:radarChart>
        <c:radarStyle val="marker"/>
        <c:ser>
          <c:idx val="0"/>
          <c:order val="0"/>
          <c:tx>
            <c:strRef>
              <c:f>Лист1!$A$2</c:f>
              <c:strCache>
                <c:ptCount val="1"/>
                <c:pt idx="0">
                  <c:v>Общее количество</c:v>
                </c:pt>
              </c:strCache>
            </c:strRef>
          </c:tx>
          <c:spPr>
            <a:ln w="19432">
              <a:solidFill>
                <a:srgbClr val="FF6699"/>
              </a:solidFill>
              <a:prstDash val="solid"/>
            </a:ln>
          </c:spPr>
          <c:marker>
            <c:symbol val="none"/>
          </c:marker>
          <c:cat>
            <c:strRef>
              <c:f>Лист1!$B$1:$F$1</c:f>
              <c:strCache>
                <c:ptCount val="5"/>
                <c:pt idx="0">
                  <c:v>Государство,
общество, политика
</c:v>
                </c:pt>
                <c:pt idx="1">
                  <c:v>Социальная сфера</c:v>
                </c:pt>
                <c:pt idx="2">
                  <c:v>Экономика</c:v>
                </c:pt>
                <c:pt idx="3">
                  <c:v>Оборона,
безопасность, законность
</c:v>
                </c:pt>
                <c:pt idx="4">
                  <c:v>Жилищно-коммунальная сфера</c:v>
                </c:pt>
              </c:strCache>
            </c:strRef>
          </c:cat>
          <c:val>
            <c:numRef>
              <c:f>Лист1!$B$2:$F$2</c:f>
              <c:numCache>
                <c:formatCode>General</c:formatCode>
                <c:ptCount val="5"/>
                <c:pt idx="0">
                  <c:v>42</c:v>
                </c:pt>
                <c:pt idx="1">
                  <c:v>113</c:v>
                </c:pt>
                <c:pt idx="2">
                  <c:v>147</c:v>
                </c:pt>
                <c:pt idx="3">
                  <c:v>120</c:v>
                </c:pt>
                <c:pt idx="4">
                  <c:v>71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spPr>
            <a:ln w="19432">
              <a:solidFill>
                <a:srgbClr val="CC99FF"/>
              </a:solidFill>
              <a:prstDash val="solid"/>
            </a:ln>
          </c:spPr>
          <c:marker>
            <c:symbol val="none"/>
          </c:marker>
          <c:cat>
            <c:strRef>
              <c:f>Лист1!$B$1:$F$1</c:f>
              <c:strCache>
                <c:ptCount val="5"/>
                <c:pt idx="0">
                  <c:v>Государство,
общество, политика
</c:v>
                </c:pt>
                <c:pt idx="1">
                  <c:v>Социальная сфера</c:v>
                </c:pt>
                <c:pt idx="2">
                  <c:v>Экономика</c:v>
                </c:pt>
                <c:pt idx="3">
                  <c:v>Оборона,
безопасность, законность
</c:v>
                </c:pt>
                <c:pt idx="4">
                  <c:v>Жилищно-коммунальная сфера</c:v>
                </c:pt>
              </c:strCache>
            </c:str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21</c:v>
                </c:pt>
                <c:pt idx="1">
                  <c:v>26</c:v>
                </c:pt>
                <c:pt idx="2">
                  <c:v>42</c:v>
                </c:pt>
                <c:pt idx="3">
                  <c:v>39</c:v>
                </c:pt>
                <c:pt idx="4">
                  <c:v>24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Личные приёмы</c:v>
                </c:pt>
              </c:strCache>
            </c:strRef>
          </c:tx>
          <c:spPr>
            <a:ln w="19432">
              <a:solidFill>
                <a:srgbClr val="99FF33"/>
              </a:solidFill>
              <a:prstDash val="solid"/>
            </a:ln>
          </c:spPr>
          <c:marker>
            <c:symbol val="none"/>
          </c:marker>
          <c:cat>
            <c:strRef>
              <c:f>Лист1!$B$1:$F$1</c:f>
              <c:strCache>
                <c:ptCount val="5"/>
                <c:pt idx="0">
                  <c:v>Государство,
общество, политика
</c:v>
                </c:pt>
                <c:pt idx="1">
                  <c:v>Социальная сфера</c:v>
                </c:pt>
                <c:pt idx="2">
                  <c:v>Экономика</c:v>
                </c:pt>
                <c:pt idx="3">
                  <c:v>Оборона,
безопасность, законность
</c:v>
                </c:pt>
                <c:pt idx="4">
                  <c:v>Жилищно-коммунальная сфера</c:v>
                </c:pt>
              </c:strCache>
            </c:strRef>
          </c:cat>
          <c:val>
            <c:numRef>
              <c:f>Лист1!$B$4:$F$4</c:f>
              <c:numCache>
                <c:formatCode>General</c:formatCode>
                <c:ptCount val="5"/>
                <c:pt idx="0">
                  <c:v>21</c:v>
                </c:pt>
                <c:pt idx="1">
                  <c:v>87</c:v>
                </c:pt>
                <c:pt idx="2">
                  <c:v>105</c:v>
                </c:pt>
                <c:pt idx="3">
                  <c:v>81</c:v>
                </c:pt>
                <c:pt idx="4">
                  <c:v>47</c:v>
                </c:pt>
              </c:numCache>
            </c:numRef>
          </c:val>
        </c:ser>
        <c:dLbls/>
        <c:axId val="101259136"/>
        <c:axId val="101260672"/>
      </c:radarChart>
      <c:catAx>
        <c:axId val="101259136"/>
        <c:scaling>
          <c:orientation val="minMax"/>
        </c:scaling>
        <c:axPos val="b"/>
        <c:majorGridlines>
          <c:spPr>
            <a:ln w="161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txPr>
          <a:bodyPr rot="0" vert="horz"/>
          <a:lstStyle/>
          <a:p>
            <a:pPr>
              <a:defRPr sz="900" b="1" i="0" u="none" strike="noStrike" baseline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1260672"/>
        <c:crosses val="autoZero"/>
        <c:lblAlgn val="ctr"/>
        <c:lblOffset val="100"/>
      </c:catAx>
      <c:valAx>
        <c:axId val="101260672"/>
        <c:scaling>
          <c:orientation val="minMax"/>
        </c:scaling>
        <c:axPos val="l"/>
        <c:majorGridlines>
          <c:spPr>
            <a:ln w="1619">
              <a:solidFill>
                <a:schemeClr val="bg1">
                  <a:lumMod val="75000"/>
                </a:schemeClr>
              </a:solidFill>
              <a:prstDash val="lgDash"/>
            </a:ln>
          </c:spPr>
        </c:majorGridlines>
        <c:numFmt formatCode="General" sourceLinked="1"/>
        <c:majorTickMark val="cross"/>
        <c:tickLblPos val="nextTo"/>
        <c:spPr>
          <a:ln w="1619">
            <a:solidFill>
              <a:schemeClr val="bg1">
                <a:lumMod val="75000"/>
              </a:schemeClr>
            </a:solidFill>
            <a:prstDash val="lgDash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Arial Cyr"/>
                <a:cs typeface="Arial Cyr"/>
              </a:defRPr>
            </a:pPr>
            <a:endParaRPr lang="ru-RU"/>
          </a:p>
        </c:txPr>
        <c:crossAx val="101259136"/>
        <c:crosses val="autoZero"/>
        <c:crossBetween val="between"/>
      </c:valAx>
      <c:spPr>
        <a:noFill/>
        <a:ln w="23460">
          <a:noFill/>
        </a:ln>
      </c:spPr>
    </c:plotArea>
    <c:legend>
      <c:legendPos val="b"/>
      <c:layout>
        <c:manualLayout>
          <c:xMode val="edge"/>
          <c:yMode val="edge"/>
          <c:x val="1.8351771532066997E-2"/>
          <c:y val="0.91791280409755327"/>
          <c:w val="0.9786326605224247"/>
          <c:h val="4.9773554167797954E-2"/>
        </c:manualLayout>
      </c:layout>
      <c:spPr>
        <a:noFill/>
        <a:ln w="12954">
          <a:noFill/>
        </a:ln>
      </c:spPr>
      <c:txPr>
        <a:bodyPr/>
        <a:lstStyle/>
        <a:p>
          <a:pPr>
            <a:defRPr sz="900" b="1" i="0" u="none" strike="noStrike" baseline="0">
              <a:solidFill>
                <a:schemeClr val="bg1"/>
              </a:solidFill>
              <a:latin typeface="Times New Roman" pitchFamily="18" charset="0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406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4"/>
  <c:chart>
    <c:plotArea>
      <c:layout>
        <c:manualLayout>
          <c:layoutTarget val="inner"/>
          <c:xMode val="edge"/>
          <c:yMode val="edge"/>
          <c:x val="0.38779769868878777"/>
          <c:y val="9.697787849708972E-2"/>
          <c:w val="0.51149063309279363"/>
          <c:h val="0.77016985540875416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3F3F"/>
            </a:solidFill>
            <a:ln w="22225">
              <a:solidFill>
                <a:srgbClr val="FF0000"/>
              </a:solidFill>
            </a:ln>
          </c:spPr>
          <c:dLbls>
            <c:spPr>
              <a:noFill/>
              <a:ln w="8396">
                <a:noFill/>
              </a:ln>
            </c:spPr>
            <c:txPr>
              <a:bodyPr/>
              <a:lstStyle/>
              <a:p>
                <a:pPr>
                  <a:defRPr sz="1000" b="1" i="0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Лист1!$A$1:$E$1</c:f>
              <c:strCache>
                <c:ptCount val="5"/>
                <c:pt idx="0">
                  <c:v>Финансы </c:v>
                </c:pt>
                <c:pt idx="1">
                  <c:v>Хозяйственная деятельность </c:v>
                </c:pt>
                <c:pt idx="2">
                  <c:v>Внешнеэкономическая деятельность. Таможенное дело </c:v>
                </c:pt>
                <c:pt idx="3">
                  <c:v>Природные ресурсы и охрана окружающей природной среды</c:v>
                </c:pt>
                <c:pt idx="4">
                  <c:v>Информация и информатизация</c:v>
                </c:pt>
              </c:strCache>
            </c:strRef>
          </c:cat>
          <c:val>
            <c:numRef>
              <c:f>Лист1!$A$2:$E$2</c:f>
              <c:numCache>
                <c:formatCode>General</c:formatCode>
                <c:ptCount val="5"/>
                <c:pt idx="0">
                  <c:v>23</c:v>
                </c:pt>
                <c:pt idx="1">
                  <c:v>100</c:v>
                </c:pt>
                <c:pt idx="2">
                  <c:v>4</c:v>
                </c:pt>
                <c:pt idx="3">
                  <c:v>19</c:v>
                </c:pt>
                <c:pt idx="4">
                  <c:v>1</c:v>
                </c:pt>
              </c:numCache>
            </c:numRef>
          </c:val>
        </c:ser>
        <c:dLbls/>
        <c:axId val="67344640"/>
        <c:axId val="79909632"/>
      </c:barChart>
      <c:catAx>
        <c:axId val="673446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900" b="1" i="0" baseline="0">
                <a:solidFill>
                  <a:schemeClr val="bg1"/>
                </a:solidFill>
                <a:latin typeface="Times New Roman" pitchFamily="18" charset="0"/>
              </a:defRPr>
            </a:pPr>
            <a:endParaRPr lang="ru-RU"/>
          </a:p>
        </c:txPr>
        <c:crossAx val="79909632"/>
        <c:crosses val="autoZero"/>
        <c:lblAlgn val="ctr"/>
        <c:lblOffset val="100"/>
      </c:catAx>
      <c:valAx>
        <c:axId val="79909632"/>
        <c:scaling>
          <c:orientation val="minMax"/>
        </c:scaling>
        <c:axPos val="b"/>
        <c:majorGridlines>
          <c:spPr>
            <a:ln>
              <a:solidFill>
                <a:schemeClr val="bg1">
                  <a:lumMod val="75000"/>
                </a:schemeClr>
              </a:solidFill>
              <a:prstDash val="lgDash"/>
            </a:ln>
          </c:spPr>
        </c:majorGridlines>
        <c:numFmt formatCode="General" sourceLinked="1"/>
        <c:majorTickMark val="cross"/>
        <c:tickLblPos val="nextTo"/>
        <c:spPr>
          <a:ln>
            <a:solidFill>
              <a:schemeClr val="bg1">
                <a:lumMod val="75000"/>
              </a:schemeClr>
            </a:solidFill>
            <a:prstDash val="lgDash"/>
          </a:ln>
        </c:spPr>
        <c:txPr>
          <a:bodyPr/>
          <a:lstStyle/>
          <a:p>
            <a:pPr>
              <a:defRPr sz="900" baseline="0">
                <a:solidFill>
                  <a:schemeClr val="bg1">
                    <a:lumMod val="95000"/>
                  </a:schemeClr>
                </a:solidFill>
              </a:defRPr>
            </a:pPr>
            <a:endParaRPr lang="ru-RU"/>
          </a:p>
        </c:txPr>
        <c:crossAx val="67344640"/>
        <c:crosses val="autoZero"/>
        <c:crossBetween val="between"/>
      </c:valAx>
      <c:spPr>
        <a:noFill/>
        <a:ln w="23457">
          <a:noFill/>
        </a:ln>
      </c:spPr>
    </c:plotArea>
    <c:plotVisOnly val="1"/>
    <c:dispBlanksAs val="gap"/>
  </c:chart>
  <c:spPr>
    <a:noFill/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4"/>
  <c:chart>
    <c:plotArea>
      <c:layout>
        <c:manualLayout>
          <c:layoutTarget val="inner"/>
          <c:xMode val="edge"/>
          <c:yMode val="edge"/>
          <c:x val="0.40215432590233546"/>
          <c:y val="9.7264123681548922E-2"/>
          <c:w val="0.53581984253361725"/>
          <c:h val="0.76696503395463145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3F3F"/>
            </a:solidFill>
            <a:ln w="22225">
              <a:solidFill>
                <a:srgbClr val="FF0000"/>
              </a:solidFill>
            </a:ln>
          </c:spPr>
          <c:dLbls>
            <c:spPr>
              <a:noFill/>
              <a:ln w="8378">
                <a:noFill/>
              </a:ln>
            </c:spPr>
            <c:txPr>
              <a:bodyPr/>
              <a:lstStyle/>
              <a:p>
                <a:pPr>
                  <a:defRPr sz="1000" b="1" i="0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Лист1!$A$1:$E$1</c:f>
              <c:strCache>
                <c:ptCount val="5"/>
                <c:pt idx="0">
                  <c:v>Оборона (в т.ч. СВО)</c:v>
                </c:pt>
                <c:pt idx="1">
                  <c:v>Безопасность и охрана правопорядка</c:v>
                </c:pt>
                <c:pt idx="2">
                  <c:v>Уголовное право. Исполнение наказаний</c:v>
                </c:pt>
                <c:pt idx="3">
                  <c:v>Правосудие </c:v>
                </c:pt>
                <c:pt idx="4">
                  <c:v>Прокуратура. Органы юстиции. Адвокатура. Нотариат</c:v>
                </c:pt>
              </c:strCache>
            </c:strRef>
          </c:cat>
          <c:val>
            <c:numRef>
              <c:f>Лист1!$A$2:$E$2</c:f>
              <c:numCache>
                <c:formatCode>General</c:formatCode>
                <c:ptCount val="5"/>
                <c:pt idx="0">
                  <c:v>41</c:v>
                </c:pt>
                <c:pt idx="1">
                  <c:v>40</c:v>
                </c:pt>
                <c:pt idx="2">
                  <c:v>5</c:v>
                </c:pt>
                <c:pt idx="3">
                  <c:v>20</c:v>
                </c:pt>
                <c:pt idx="4">
                  <c:v>14</c:v>
                </c:pt>
              </c:numCache>
            </c:numRef>
          </c:val>
        </c:ser>
        <c:dLbls/>
        <c:axId val="101599104"/>
        <c:axId val="101600640"/>
      </c:barChart>
      <c:catAx>
        <c:axId val="1015991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900" b="1" i="0" baseline="0">
                <a:solidFill>
                  <a:schemeClr val="bg1"/>
                </a:solidFill>
                <a:latin typeface="Times New Roman" pitchFamily="18" charset="0"/>
              </a:defRPr>
            </a:pPr>
            <a:endParaRPr lang="ru-RU"/>
          </a:p>
        </c:txPr>
        <c:crossAx val="101600640"/>
        <c:crosses val="autoZero"/>
        <c:lblAlgn val="ctr"/>
        <c:lblOffset val="100"/>
      </c:catAx>
      <c:valAx>
        <c:axId val="101600640"/>
        <c:scaling>
          <c:orientation val="minMax"/>
        </c:scaling>
        <c:axPos val="b"/>
        <c:majorGridlines>
          <c:spPr>
            <a:ln>
              <a:solidFill>
                <a:schemeClr val="bg1">
                  <a:lumMod val="75000"/>
                </a:schemeClr>
              </a:solidFill>
              <a:prstDash val="lgDash"/>
            </a:ln>
          </c:spPr>
        </c:majorGridlines>
        <c:numFmt formatCode="General" sourceLinked="1"/>
        <c:majorTickMark val="cross"/>
        <c:tickLblPos val="nextTo"/>
        <c:spPr>
          <a:ln>
            <a:solidFill>
              <a:schemeClr val="bg1">
                <a:lumMod val="75000"/>
              </a:schemeClr>
            </a:solidFill>
            <a:prstDash val="lgDash"/>
          </a:ln>
        </c:spPr>
        <c:txPr>
          <a:bodyPr/>
          <a:lstStyle/>
          <a:p>
            <a:pPr>
              <a:defRPr sz="900" baseline="0">
                <a:solidFill>
                  <a:schemeClr val="bg1">
                    <a:lumMod val="95000"/>
                  </a:schemeClr>
                </a:solidFill>
              </a:defRPr>
            </a:pPr>
            <a:endParaRPr lang="ru-RU"/>
          </a:p>
        </c:txPr>
        <c:crossAx val="101599104"/>
        <c:crosses val="autoZero"/>
        <c:crossBetween val="between"/>
      </c:valAx>
      <c:spPr>
        <a:noFill/>
        <a:ln w="23469">
          <a:noFill/>
        </a:ln>
      </c:spPr>
    </c:plotArea>
    <c:plotVisOnly val="1"/>
    <c:dispBlanksAs val="gap"/>
  </c:chart>
  <c:spPr>
    <a:noFill/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hPercent val="60"/>
      <c:perspective val="0"/>
    </c:view3D>
    <c:plotArea>
      <c:layout/>
      <c:pie3DChart>
        <c:varyColors val="1"/>
        <c:ser>
          <c:idx val="0"/>
          <c:order val="0"/>
          <c:spPr>
            <a:solidFill>
              <a:srgbClr val="9999FF"/>
            </a:solidFill>
            <a:ln w="6141">
              <a:solidFill>
                <a:schemeClr val="bg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 w="114300" prst="artDeco"/>
              <a:contourClr>
                <a:srgbClr val="000000"/>
              </a:contourClr>
            </a:sp3d>
          </c:spPr>
          <c:explosion val="3"/>
          <c:dPt>
            <c:idx val="0"/>
            <c:explosion val="0"/>
            <c:spPr>
              <a:solidFill>
                <a:srgbClr val="00B050"/>
              </a:solidFill>
              <a:ln w="6141">
                <a:solidFill>
                  <a:schemeClr val="bg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114300" prst="artDeco"/>
                <a:contourClr>
                  <a:srgbClr val="000000"/>
                </a:contourClr>
              </a:sp3d>
            </c:spPr>
          </c:dPt>
          <c:dPt>
            <c:idx val="1"/>
            <c:explosion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88900" prst="artDeco"/>
                <a:contourClr>
                  <a:srgbClr val="000000"/>
                </a:contourClr>
              </a:sp3d>
            </c:spPr>
          </c:dPt>
          <c:dPt>
            <c:idx val="2"/>
            <c:explosion val="15"/>
          </c:dPt>
          <c:dPt>
            <c:idx val="3"/>
            <c:spPr>
              <a:solidFill>
                <a:srgbClr val="C00000"/>
              </a:solidFill>
              <a:ln w="6141">
                <a:solidFill>
                  <a:schemeClr val="bg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w="114300" prst="artDeco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4.7904191616766414E-2"/>
                  <c:y val="-4.3010752688172046E-2"/>
                </c:manualLayout>
              </c:layout>
              <c:tx>
                <c:rich>
                  <a:bodyPr/>
                  <a:lstStyle/>
                  <a:p>
                    <a:r>
                      <a:rPr lang="ru-RU" sz="800" baseline="0" dirty="0">
                        <a:solidFill>
                          <a:schemeClr val="bg1"/>
                        </a:solidFill>
                        <a:latin typeface="Arial" pitchFamily="34" charset="0"/>
                      </a:rPr>
                      <a:t>"поддержано"</a:t>
                    </a:r>
                  </a:p>
                  <a:p>
                    <a:r>
                      <a:rPr lang="ru-RU" sz="800" baseline="0" dirty="0">
                        <a:solidFill>
                          <a:schemeClr val="bg1"/>
                        </a:solidFill>
                        <a:latin typeface="Arial" pitchFamily="34" charset="0"/>
                      </a:rPr>
                      <a:t>82 (19,39%)</a:t>
                    </a:r>
                    <a:endParaRPr lang="ru-RU" dirty="0"/>
                  </a:p>
                </c:rich>
              </c:tx>
              <c:dLblPos val="bestFit"/>
              <c:showVal val="1"/>
              <c:separator> </c:separator>
            </c:dLbl>
            <c:dLbl>
              <c:idx val="1"/>
              <c:layout>
                <c:manualLayout>
                  <c:x val="5.254585317553867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в т.ч. "меры приняты"</a:t>
                    </a:r>
                  </a:p>
                  <a:p>
                    <a:r>
                      <a:rPr lang="ru-RU" dirty="0" smtClean="0"/>
                      <a:t>8</a:t>
                    </a:r>
                    <a:endParaRPr lang="ru-RU" dirty="0"/>
                  </a:p>
                </c:rich>
              </c:tx>
              <c:dLblPos val="bestFit"/>
              <c:showVal val="1"/>
              <c:separator> </c:separator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/>
                      <a:t>"разъяснено"</a:t>
                    </a:r>
                  </a:p>
                  <a:p>
                    <a:r>
                      <a:rPr lang="ru-RU" dirty="0"/>
                      <a:t>341 (80,61%)</a:t>
                    </a:r>
                  </a:p>
                </c:rich>
              </c:tx>
              <c:dLblPos val="outEnd"/>
              <c:showVal val="1"/>
              <c:separator> </c:separator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800" b="1" i="0" baseline="0">
                    <a:solidFill>
                      <a:schemeClr val="bg1"/>
                    </a:solidFill>
                    <a:latin typeface="Arial" pitchFamily="34" charset="0"/>
                  </a:defRPr>
                </a:pPr>
                <a:endParaRPr lang="ru-RU"/>
              </a:p>
            </c:txPr>
            <c:dLblPos val="outEnd"/>
            <c:showVal val="1"/>
            <c:showCatName val="1"/>
            <c:separator> </c:separator>
          </c:dLbls>
          <c:cat>
            <c:strRef>
              <c:f>Лист1!$A$1:$A$4</c:f>
              <c:strCache>
                <c:ptCount val="4"/>
                <c:pt idx="0">
                  <c:v>"поддержано"</c:v>
                </c:pt>
                <c:pt idx="1">
                  <c:v>в т.ч. "меры приняты"</c:v>
                </c:pt>
                <c:pt idx="2">
                  <c:v>"разъяснено"</c:v>
                </c:pt>
                <c:pt idx="3">
                  <c:v>"не поддержано"</c:v>
                </c:pt>
              </c:strCache>
            </c:strRef>
          </c:cat>
          <c:val>
            <c:numRef>
              <c:f>Лист1!$B$1:$B$4</c:f>
              <c:numCache>
                <c:formatCode>General</c:formatCode>
                <c:ptCount val="4"/>
                <c:pt idx="0">
                  <c:v>74</c:v>
                </c:pt>
                <c:pt idx="1">
                  <c:v>8</c:v>
                </c:pt>
                <c:pt idx="2">
                  <c:v>341</c:v>
                </c:pt>
                <c:pt idx="3">
                  <c:v>0</c:v>
                </c:pt>
              </c:numCache>
            </c:numRef>
          </c:val>
        </c:ser>
        <c:dLbls/>
      </c:pie3DChart>
      <c:spPr>
        <a:noFill/>
        <a:ln w="23440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526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200" b="0"/>
            </a:pPr>
            <a:r>
              <a:rPr lang="ru-RU" sz="1200" b="0" dirty="0"/>
              <a:t>Динамика рассмотрения обращений</a:t>
            </a:r>
          </a:p>
        </c:rich>
      </c:tx>
      <c:layout>
        <c:manualLayout>
          <c:xMode val="edge"/>
          <c:yMode val="edge"/>
          <c:x val="0.36235549394616046"/>
          <c:y val="5.1744435803429266E-2"/>
        </c:manualLayout>
      </c:layout>
    </c:title>
    <c:view3D>
      <c:depthPercent val="100"/>
      <c:rAngAx val="1"/>
    </c:view3D>
    <c:floor>
      <c:spPr>
        <a:noFill/>
        <a:ln>
          <a:noFill/>
        </a:ln>
      </c:spPr>
    </c:floor>
    <c:sideWall>
      <c:spPr>
        <a:noFill/>
        <a:ln>
          <a:noFill/>
        </a:ln>
      </c:spPr>
    </c:sideWall>
    <c:backWall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8.2174715791220668E-2"/>
          <c:y val="0.13246759259259275"/>
          <c:w val="0.9039355655132354"/>
          <c:h val="0.50812259259259263"/>
        </c:manualLayout>
      </c:layout>
      <c:bar3DChart>
        <c:barDir val="col"/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"поддержано"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0"/>
                  <c:y val="-1.1892963330029659E-2"/>
                </c:manualLayout>
              </c:layout>
              <c:showVal val="1"/>
            </c:dLbl>
            <c:spPr>
              <a:noFill/>
              <a:ln w="23476">
                <a:noFill/>
              </a:ln>
            </c:spPr>
            <c:txPr>
              <a:bodyPr/>
              <a:lstStyle/>
              <a:p>
                <a:pPr>
                  <a:defRPr b="1" i="1"/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 2021_x000d_</c:v>
                </c:pt>
                <c:pt idx="1">
                  <c:v> 2022_x000d_</c:v>
                </c:pt>
                <c:pt idx="2">
                  <c:v> 2023_x000d_</c:v>
                </c:pt>
                <c:pt idx="3">
                  <c:v> 2024_x000d_</c:v>
                </c:pt>
              </c:strCache>
            </c:strRef>
          </c:cat>
          <c:val>
            <c:numRef>
              <c:f>Лист1!$B$2:$E$2</c:f>
              <c:numCache>
                <c:formatCode>General</c:formatCode>
                <c:ptCount val="4"/>
                <c:pt idx="0">
                  <c:v>18</c:v>
                </c:pt>
                <c:pt idx="1">
                  <c:v>28</c:v>
                </c:pt>
                <c:pt idx="2">
                  <c:v>51</c:v>
                </c:pt>
                <c:pt idx="3">
                  <c:v>82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"разъяснено"</c:v>
                </c:pt>
              </c:strCache>
            </c:strRef>
          </c:tx>
          <c:spPr>
            <a:solidFill>
              <a:srgbClr val="9999FF"/>
            </a:solidFill>
          </c:spPr>
          <c:dLbls>
            <c:txPr>
              <a:bodyPr/>
              <a:lstStyle/>
              <a:p>
                <a:pPr>
                  <a:defRPr b="1" i="1"/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 2021_x000d_</c:v>
                </c:pt>
                <c:pt idx="1">
                  <c:v> 2022_x000d_</c:v>
                </c:pt>
                <c:pt idx="2">
                  <c:v> 2023_x000d_</c:v>
                </c:pt>
                <c:pt idx="3">
                  <c:v> 2024_x000d_</c:v>
                </c:pt>
              </c:strCache>
            </c:strRef>
          </c:cat>
          <c:val>
            <c:numRef>
              <c:f>Лист1!$B$3:$E$3</c:f>
              <c:numCache>
                <c:formatCode>General</c:formatCode>
                <c:ptCount val="4"/>
                <c:pt idx="0">
                  <c:v>221</c:v>
                </c:pt>
                <c:pt idx="1">
                  <c:v>267</c:v>
                </c:pt>
                <c:pt idx="2">
                  <c:v>289</c:v>
                </c:pt>
                <c:pt idx="3">
                  <c:v>341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"не поддержано"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0"/>
                  <c:y val="-1.585728444003957E-2"/>
                </c:manualLayout>
              </c:layout>
              <c:showVal val="1"/>
            </c:dLbl>
            <c:txPr>
              <a:bodyPr/>
              <a:lstStyle/>
              <a:p>
                <a:pPr>
                  <a:defRPr b="1" i="1"/>
                </a:pPr>
                <a:endParaRPr lang="ru-RU"/>
              </a:p>
            </c:txPr>
            <c:showVal val="1"/>
          </c:dLbls>
          <c:cat>
            <c:strRef>
              <c:f>Лист1!$B$1:$E$1</c:f>
              <c:strCache>
                <c:ptCount val="4"/>
                <c:pt idx="0">
                  <c:v> 2021_x000d_</c:v>
                </c:pt>
                <c:pt idx="1">
                  <c:v> 2022_x000d_</c:v>
                </c:pt>
                <c:pt idx="2">
                  <c:v> 2023_x000d_</c:v>
                </c:pt>
                <c:pt idx="3">
                  <c:v> 2024_x000d_</c:v>
                </c:pt>
              </c:strCache>
            </c:strRef>
          </c:cat>
          <c:val>
            <c:numRef>
              <c:f>Лист1!$B$4:$E$4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gapWidth val="100"/>
        <c:shape val="box"/>
        <c:axId val="104677760"/>
        <c:axId val="104679296"/>
        <c:axId val="0"/>
      </c:bar3DChart>
      <c:catAx>
        <c:axId val="104677760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 b="1" i="0" baseline="0"/>
            </a:pPr>
            <a:endParaRPr lang="ru-RU"/>
          </a:p>
        </c:txPr>
        <c:crossAx val="104679296"/>
        <c:crosses val="autoZero"/>
        <c:auto val="1"/>
        <c:lblAlgn val="ctr"/>
        <c:lblOffset val="100"/>
      </c:catAx>
      <c:valAx>
        <c:axId val="104679296"/>
        <c:scaling>
          <c:orientation val="minMax"/>
        </c:scaling>
        <c:axPos val="l"/>
        <c:numFmt formatCode="General" sourceLinked="1"/>
        <c:tickLblPos val="nextTo"/>
        <c:crossAx val="104677760"/>
        <c:crosses val="autoZero"/>
        <c:crossBetween val="between"/>
      </c:valAx>
      <c:spPr>
        <a:noFill/>
        <a:ln w="23456">
          <a:noFill/>
        </a:ln>
      </c:spPr>
    </c:plotArea>
    <c:legend>
      <c:legendPos val="b"/>
      <c:layout>
        <c:manualLayout>
          <c:xMode val="edge"/>
          <c:yMode val="edge"/>
          <c:x val="0.16308168579519283"/>
          <c:y val="0.85404861484302663"/>
          <c:w val="0.74299585332898577"/>
          <c:h val="6.7251415531515479E-2"/>
        </c:manualLayout>
      </c:layout>
    </c:legend>
    <c:plotVisOnly val="1"/>
    <c:dispBlanksAs val="gap"/>
  </c:chart>
  <c:spPr>
    <a:noFill/>
  </c:spPr>
  <c:txPr>
    <a:bodyPr/>
    <a:lstStyle/>
    <a:p>
      <a:pPr>
        <a:defRPr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3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3673398-D88B-4CDC-ADC3-421A56948E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4836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ECB87-AA8D-49B5-99B2-FDF57B3274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318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CBCBF-ADBF-4B1D-92E1-ABEBB63269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1588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66C78-288C-4FF5-93D7-5E7B5A8189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270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59219-F7A1-4CA9-BAE3-6BCAA9737A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64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4164C-7AE3-4EB6-86AA-8712E1C689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211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95001-02B8-4CC6-9194-6FE7E9A969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773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C8ADE-778E-4F97-89C5-AFAFC890ED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47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51015-A40E-411B-ACCB-DE0FE0CC6F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651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80B4D-75C8-4493-9807-EF3ABDDF5B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3385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5FF7C-8C43-4E8F-990D-212A09DF0A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1716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E2F6C-2C6A-4A0A-8E7B-752E325D5F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103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BAE674D-6EC2-4413-A2BE-076A02276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ЗАГОЛОВОК РАЗДЕЛА ПО РЕГИОНАЛЬНЫМ ПРИЁМНЫ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Прямоугольник 5" descr="Заголовок"/>
          <p:cNvSpPr>
            <a:spLocks noChangeArrowheads="1"/>
          </p:cNvSpPr>
          <p:nvPr/>
        </p:nvSpPr>
        <p:spPr bwMode="auto">
          <a:xfrm>
            <a:off x="467544" y="332656"/>
            <a:ext cx="821924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Информационно-статистический обзор обращений граждан,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рассмотренных в 2024 году в приёмной Президента Российской Федерации в Ивановской области</a:t>
            </a:r>
            <a:endParaRPr lang="ru-RU" b="1" dirty="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340768"/>
            <a:ext cx="7056784" cy="510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ГрафикРегион5Лист1Ре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620688"/>
            <a:ext cx="8707438" cy="576000"/>
          </a:xfrm>
        </p:spPr>
        <p:txBody>
          <a:bodyPr anchor="t"/>
          <a:lstStyle/>
          <a:p>
            <a:pPr eaLnBrk="1" hangingPunct="1">
              <a:buClr>
                <a:srgbClr val="2797BD"/>
              </a:buClr>
            </a:pPr>
            <a:r>
              <a:rPr lang="ru-RU" sz="1400" b="1" dirty="0">
                <a:solidFill>
                  <a:schemeClr val="bg1"/>
                </a:solidFill>
              </a:rPr>
              <a:t>Количество обращений граждан, поступивших в региональную приёмную </a:t>
            </a:r>
            <a:r>
              <a:rPr lang="ru-RU" sz="1400" b="1" dirty="0" smtClean="0">
                <a:solidFill>
                  <a:schemeClr val="bg1"/>
                </a:solidFill>
              </a:rPr>
              <a:t/>
            </a:r>
            <a:br>
              <a:rPr lang="ru-RU" sz="1400" b="1" dirty="0" smtClean="0">
                <a:solidFill>
                  <a:schemeClr val="bg1"/>
                </a:solidFill>
              </a:rPr>
            </a:br>
            <a:r>
              <a:rPr lang="ru-RU" sz="1400" b="1" dirty="0" smtClean="0">
                <a:solidFill>
                  <a:schemeClr val="bg1"/>
                </a:solidFill>
              </a:rPr>
              <a:t>Президента </a:t>
            </a:r>
            <a:r>
              <a:rPr lang="ru-RU" sz="1400" b="1" dirty="0">
                <a:solidFill>
                  <a:schemeClr val="bg1"/>
                </a:solidFill>
              </a:rPr>
              <a:t>Российской Федерации </a:t>
            </a:r>
            <a:r>
              <a:rPr lang="ru-RU" sz="1400" b="1" dirty="0" smtClean="0">
                <a:solidFill>
                  <a:schemeClr val="bg1"/>
                </a:solidFill>
              </a:rPr>
              <a:t>в Ивановской области в 2022-2024 гг.</a:t>
            </a:r>
          </a:p>
        </p:txBody>
      </p:sp>
      <p:sp>
        <p:nvSpPr>
          <p:cNvPr id="77827" name="Объект 1"/>
          <p:cNvSpPr>
            <a:spLocks noGrp="1"/>
          </p:cNvSpPr>
          <p:nvPr>
            <p:ph sz="half" idx="4294967295"/>
          </p:nvPr>
        </p:nvSpPr>
        <p:spPr>
          <a:xfrm>
            <a:off x="0" y="5373688"/>
            <a:ext cx="730250" cy="7524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3600" dirty="0" smtClean="0"/>
              <a:t> </a:t>
            </a:r>
          </a:p>
        </p:txBody>
      </p:sp>
      <p:graphicFrame>
        <p:nvGraphicFramePr>
          <p:cNvPr id="18" name="Объект 8" descr="Динамика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4854313"/>
              </p:ext>
            </p:extLst>
          </p:nvPr>
        </p:nvGraphicFramePr>
        <p:xfrm>
          <a:off x="1835696" y="1268760"/>
          <a:ext cx="59766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409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5200" y="403200"/>
            <a:ext cx="8707438" cy="576000"/>
          </a:xfrm>
        </p:spPr>
        <p:txBody>
          <a:bodyPr anchor="t"/>
          <a:lstStyle/>
          <a:p>
            <a:pPr eaLnBrk="1" hangingPunct="1">
              <a:buClr>
                <a:srgbClr val="2797BD"/>
              </a:buClr>
            </a:pPr>
            <a:r>
              <a:rPr lang="ru-RU" sz="1400" b="1" dirty="0">
                <a:solidFill>
                  <a:schemeClr val="bg1"/>
                </a:solidFill>
              </a:rPr>
              <a:t>Количество обращений граждан, поступивших в региональную приёмную Президента Российской Федерации </a:t>
            </a:r>
            <a:r>
              <a:rPr lang="ru-RU" sz="1400" b="1" dirty="0" smtClean="0">
                <a:solidFill>
                  <a:schemeClr val="bg1"/>
                </a:solidFill>
              </a:rPr>
              <a:t>в Ивановской области в 2024 году</a:t>
            </a:r>
          </a:p>
        </p:txBody>
      </p:sp>
      <p:sp>
        <p:nvSpPr>
          <p:cNvPr id="77827" name="Объект 1"/>
          <p:cNvSpPr>
            <a:spLocks noGrp="1"/>
          </p:cNvSpPr>
          <p:nvPr>
            <p:ph sz="half" idx="4294967295"/>
          </p:nvPr>
        </p:nvSpPr>
        <p:spPr>
          <a:xfrm>
            <a:off x="0" y="5373688"/>
            <a:ext cx="730250" cy="7524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3600" dirty="0" smtClean="0"/>
              <a:t> </a:t>
            </a:r>
          </a:p>
        </p:txBody>
      </p:sp>
      <p:sp>
        <p:nvSpPr>
          <p:cNvPr id="16" name="Rectangle 4"/>
          <p:cNvSpPr txBox="1">
            <a:spLocks noChangeArrowheads="1"/>
          </p:cNvSpPr>
          <p:nvPr/>
        </p:nvSpPr>
        <p:spPr bwMode="auto">
          <a:xfrm>
            <a:off x="436562" y="1040970"/>
            <a:ext cx="8707438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2797BD"/>
              </a:buClr>
            </a:pPr>
            <a:r>
              <a:rPr lang="ru-RU" sz="1200" dirty="0" smtClean="0">
                <a:solidFill>
                  <a:schemeClr val="bg1"/>
                </a:solidFill>
                <a:latin typeface="+mn-lt"/>
              </a:rPr>
              <a:t>Количество вопросов по тематическим </a:t>
            </a:r>
            <a:r>
              <a:rPr lang="ru-RU" sz="1200" dirty="0" smtClean="0">
                <a:solidFill>
                  <a:schemeClr val="bg1"/>
                </a:solidFill>
                <a:latin typeface="+mn-lt"/>
              </a:rPr>
              <a:t>разделам,</a:t>
            </a:r>
            <a:endParaRPr lang="ru-RU" sz="1200" dirty="0" smtClean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5" name="Объект 1" descr="ГрафикПаук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655807459"/>
              </p:ext>
            </p:extLst>
          </p:nvPr>
        </p:nvGraphicFramePr>
        <p:xfrm>
          <a:off x="944508" y="1296575"/>
          <a:ext cx="7691546" cy="4829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409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Объект 3" descr="ГрафикПаук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1000189"/>
              </p:ext>
            </p:extLst>
          </p:nvPr>
        </p:nvGraphicFramePr>
        <p:xfrm>
          <a:off x="971600" y="2204864"/>
          <a:ext cx="705678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782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5200" y="403200"/>
            <a:ext cx="8707438" cy="576000"/>
          </a:xfrm>
        </p:spPr>
        <p:txBody>
          <a:bodyPr anchor="t"/>
          <a:lstStyle/>
          <a:p>
            <a:pPr eaLnBrk="1" hangingPunct="1">
              <a:buClr>
                <a:srgbClr val="2797BD"/>
              </a:buClr>
            </a:pPr>
            <a:r>
              <a:rPr lang="ru-RU" sz="1400" b="1" dirty="0">
                <a:solidFill>
                  <a:schemeClr val="bg1"/>
                </a:solidFill>
              </a:rPr>
              <a:t>Количество обращений граждан, поступивших в региональную приёмную Президента Российской Федерации </a:t>
            </a:r>
            <a:r>
              <a:rPr lang="ru-RU" sz="1400" b="1" dirty="0" smtClean="0">
                <a:solidFill>
                  <a:schemeClr val="bg1"/>
                </a:solidFill>
              </a:rPr>
              <a:t>в Ивановской области в 2024 году</a:t>
            </a:r>
          </a:p>
        </p:txBody>
      </p:sp>
      <p:sp>
        <p:nvSpPr>
          <p:cNvPr id="77827" name="Объект 1"/>
          <p:cNvSpPr>
            <a:spLocks noGrp="1"/>
          </p:cNvSpPr>
          <p:nvPr>
            <p:ph sz="half" idx="4294967295"/>
          </p:nvPr>
        </p:nvSpPr>
        <p:spPr>
          <a:xfrm>
            <a:off x="0" y="5373688"/>
            <a:ext cx="730250" cy="7524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3600" dirty="0" smtClean="0"/>
              <a:t> </a:t>
            </a:r>
          </a:p>
        </p:txBody>
      </p:sp>
      <p:sp>
        <p:nvSpPr>
          <p:cNvPr id="16" name="Rectangle 4"/>
          <p:cNvSpPr txBox="1">
            <a:spLocks noChangeArrowheads="1"/>
          </p:cNvSpPr>
          <p:nvPr/>
        </p:nvSpPr>
        <p:spPr bwMode="auto">
          <a:xfrm>
            <a:off x="436562" y="1196752"/>
            <a:ext cx="8707438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2797BD"/>
              </a:buClr>
            </a:pPr>
            <a:r>
              <a:rPr lang="ru-RU" sz="1200" dirty="0" smtClean="0">
                <a:solidFill>
                  <a:schemeClr val="bg1"/>
                </a:solidFill>
                <a:latin typeface="+mn-lt"/>
              </a:rPr>
              <a:t>Количество вопросов по тематическим разделам, тематикам и группам тем</a:t>
            </a:r>
          </a:p>
        </p:txBody>
      </p:sp>
      <p:sp>
        <p:nvSpPr>
          <p:cNvPr id="13" name="Прямоугольник 12" descr="Заголовок1"/>
          <p:cNvSpPr>
            <a:spLocks noChangeArrowheads="1"/>
          </p:cNvSpPr>
          <p:nvPr/>
        </p:nvSpPr>
        <p:spPr bwMode="auto">
          <a:xfrm>
            <a:off x="3203848" y="1628800"/>
            <a:ext cx="2772000" cy="261610"/>
          </a:xfrm>
          <a:prstGeom prst="rect">
            <a:avLst/>
          </a:prstGeom>
          <a:gradFill>
            <a:gsLst>
              <a:gs pos="0">
                <a:srgbClr val="E5F2FF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ea typeface="Arial Unicode MS" pitchFamily="34" charset="-128"/>
                <a:cs typeface="Arial Unicode MS" pitchFamily="34" charset="-128"/>
              </a:rPr>
              <a:t>Экономика</a:t>
            </a:r>
            <a:endParaRPr lang="ru-RU" b="1" dirty="0"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09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Объект 7" descr="ГрафикПаук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16338769"/>
              </p:ext>
            </p:extLst>
          </p:nvPr>
        </p:nvGraphicFramePr>
        <p:xfrm>
          <a:off x="827584" y="1844824"/>
          <a:ext cx="770485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782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5200" y="403200"/>
            <a:ext cx="8707438" cy="576000"/>
          </a:xfrm>
        </p:spPr>
        <p:txBody>
          <a:bodyPr anchor="t"/>
          <a:lstStyle/>
          <a:p>
            <a:pPr eaLnBrk="1" hangingPunct="1">
              <a:buClr>
                <a:srgbClr val="2797BD"/>
              </a:buClr>
            </a:pPr>
            <a:r>
              <a:rPr lang="ru-RU" sz="1400" b="1" dirty="0">
                <a:solidFill>
                  <a:schemeClr val="bg1"/>
                </a:solidFill>
              </a:rPr>
              <a:t>Количество обращений граждан, поступивших в региональную приёмную Президента Российской Федерации </a:t>
            </a:r>
            <a:r>
              <a:rPr lang="ru-RU" sz="1400" b="1" dirty="0" smtClean="0">
                <a:solidFill>
                  <a:schemeClr val="bg1"/>
                </a:solidFill>
              </a:rPr>
              <a:t>в Ивановской области в 2024 году</a:t>
            </a:r>
          </a:p>
        </p:txBody>
      </p:sp>
      <p:sp>
        <p:nvSpPr>
          <p:cNvPr id="77827" name="Объект 1"/>
          <p:cNvSpPr>
            <a:spLocks noGrp="1"/>
          </p:cNvSpPr>
          <p:nvPr>
            <p:ph sz="half" idx="4294967295"/>
          </p:nvPr>
        </p:nvSpPr>
        <p:spPr>
          <a:xfrm>
            <a:off x="0" y="5373688"/>
            <a:ext cx="730250" cy="7524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3600" dirty="0" smtClean="0"/>
              <a:t> </a:t>
            </a:r>
          </a:p>
        </p:txBody>
      </p:sp>
      <p:sp>
        <p:nvSpPr>
          <p:cNvPr id="16" name="Rectangle 4"/>
          <p:cNvSpPr txBox="1">
            <a:spLocks noChangeArrowheads="1"/>
          </p:cNvSpPr>
          <p:nvPr/>
        </p:nvSpPr>
        <p:spPr bwMode="auto">
          <a:xfrm>
            <a:off x="436562" y="1052736"/>
            <a:ext cx="8707438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2797BD"/>
              </a:buClr>
            </a:pPr>
            <a:r>
              <a:rPr lang="ru-RU" sz="1200" dirty="0" smtClean="0">
                <a:solidFill>
                  <a:schemeClr val="bg1"/>
                </a:solidFill>
                <a:latin typeface="+mn-lt"/>
              </a:rPr>
              <a:t>Количество вопросов по тематическим разделам, тематикам и группам тем</a:t>
            </a:r>
          </a:p>
        </p:txBody>
      </p:sp>
      <p:sp>
        <p:nvSpPr>
          <p:cNvPr id="14" name="Прямоугольник 13" descr="Заголовок2"/>
          <p:cNvSpPr>
            <a:spLocks noChangeArrowheads="1"/>
          </p:cNvSpPr>
          <p:nvPr/>
        </p:nvSpPr>
        <p:spPr bwMode="auto">
          <a:xfrm>
            <a:off x="3491880" y="1412776"/>
            <a:ext cx="2772000" cy="261610"/>
          </a:xfrm>
          <a:prstGeom prst="rect">
            <a:avLst/>
          </a:prstGeom>
          <a:gradFill>
            <a:gsLst>
              <a:gs pos="0">
                <a:srgbClr val="E5F2FF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ea typeface="Arial Unicode MS" pitchFamily="34" charset="-128"/>
                <a:cs typeface="Arial Unicode MS" pitchFamily="34" charset="-128"/>
              </a:rPr>
              <a:t>Оборона, безопасность, законность</a:t>
            </a:r>
            <a:endParaRPr lang="ru-RU" b="1" dirty="0"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09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ъект 1"/>
          <p:cNvSpPr>
            <a:spLocks noGrp="1"/>
          </p:cNvSpPr>
          <p:nvPr>
            <p:ph sz="half" idx="4294967295"/>
          </p:nvPr>
        </p:nvSpPr>
        <p:spPr>
          <a:xfrm>
            <a:off x="0" y="5373688"/>
            <a:ext cx="730250" cy="7524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3600" dirty="0" smtClean="0"/>
              <a:t> 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241200" y="331200"/>
            <a:ext cx="8642350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2pPr>
            <a:lvl3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3pPr>
            <a:lvl4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4pPr>
            <a:lvl5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5pPr>
            <a:lvl6pPr marL="7762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6pPr>
            <a:lvl7pPr marL="12334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7pPr>
            <a:lvl8pPr marL="16906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8pPr>
            <a:lvl9pPr marL="21478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400" dirty="0" smtClean="0">
                <a:solidFill>
                  <a:schemeClr val="bg1"/>
                </a:solidFill>
              </a:rPr>
              <a:t>Результаты рассмотрения обращений граждан, поступивших в региональную приёмную Президента Российской Федерации в Ивановской области в 2024 году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9" name="Объект 1" descr="ГрафикШайба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2217081989"/>
              </p:ext>
            </p:extLst>
          </p:nvPr>
        </p:nvGraphicFramePr>
        <p:xfrm>
          <a:off x="1624782" y="1556792"/>
          <a:ext cx="6115570" cy="4257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6204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ГрафикРегион5Лист2Ре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ъект 1"/>
          <p:cNvSpPr>
            <a:spLocks noGrp="1"/>
          </p:cNvSpPr>
          <p:nvPr>
            <p:ph sz="half" idx="4294967295"/>
          </p:nvPr>
        </p:nvSpPr>
        <p:spPr>
          <a:xfrm>
            <a:off x="0" y="5373688"/>
            <a:ext cx="730250" cy="7524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3600" dirty="0" smtClean="0"/>
              <a:t> 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241200" y="331200"/>
            <a:ext cx="8642350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2pPr>
            <a:lvl3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3pPr>
            <a:lvl4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4pPr>
            <a:lvl5pPr marL="319088" indent="-319088" algn="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5pPr>
            <a:lvl6pPr marL="7762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6pPr>
            <a:lvl7pPr marL="12334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7pPr>
            <a:lvl8pPr marL="16906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8pPr>
            <a:lvl9pPr marL="2147888" indent="-319088" algn="r" rtl="0" fontAlgn="base">
              <a:spcBef>
                <a:spcPct val="0"/>
              </a:spcBef>
              <a:spcAft>
                <a:spcPct val="0"/>
              </a:spcAft>
              <a:buClr>
                <a:srgbClr val="C3260C"/>
              </a:buClr>
              <a:buSzPct val="128000"/>
              <a:buFont typeface="Georgia" pitchFamily="18" charset="0"/>
              <a:buChar char="*"/>
              <a:defRPr sz="4600" b="1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400" dirty="0" smtClean="0">
                <a:solidFill>
                  <a:schemeClr val="bg1"/>
                </a:solidFill>
              </a:rPr>
              <a:t>Результаты рассмотрения обращений граждан, поступивших в региональную приёмную Президента Российской Федерации в Ивановской области в 2021-2024 гг.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8" name="Объект 5" descr="Динамика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2864052"/>
              </p:ext>
            </p:extLst>
          </p:nvPr>
        </p:nvGraphicFramePr>
        <p:xfrm>
          <a:off x="323528" y="1124744"/>
          <a:ext cx="856002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6204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7329</TotalTime>
  <Words>181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Оформление по умолчанию</vt:lpstr>
      <vt:lpstr>Слайд 1</vt:lpstr>
      <vt:lpstr>Количество обращений граждан, поступивших в региональную приёмную  Президента Российской Федерации в Ивановской области в 2022-2024 гг.</vt:lpstr>
      <vt:lpstr>Количество обращений граждан, поступивших в региональную приёмную Президента Российской Федерации в Ивановской области в 2024 году</vt:lpstr>
      <vt:lpstr>Количество обращений граждан, поступивших в региональную приёмную Президента Российской Федерации в Ивановской области в 2024 году</vt:lpstr>
      <vt:lpstr>Количество обращений граждан, поступивших в региональную приёмную Президента Российской Федерации в Ивановской области в 2024 году</vt:lpstr>
      <vt:lpstr>Слайд 6</vt:lpstr>
      <vt:lpstr>Слайд 7</vt:lpstr>
    </vt:vector>
  </TitlesOfParts>
  <Company>Энергия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Обращения Граждан</dc:title>
  <dc:creator>Лазарев Владимир</dc:creator>
  <cp:lastModifiedBy>Пронюшкина</cp:lastModifiedBy>
  <cp:revision>789</cp:revision>
  <dcterms:created xsi:type="dcterms:W3CDTF">2013-12-25T07:15:11Z</dcterms:created>
  <dcterms:modified xsi:type="dcterms:W3CDTF">2025-02-17T11:51:53Z</dcterms:modified>
</cp:coreProperties>
</file>